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Roboto"/>
      <p:regular r:id="rId17"/>
      <p:bold r:id="rId18"/>
      <p:italic r:id="rId19"/>
      <p:boldItalic r:id="rId20"/>
    </p:embeddedFont>
    <p:embeddedFont>
      <p:font typeface="Lato"/>
      <p:regular r:id="rId21"/>
      <p:bold r:id="rId22"/>
      <p:italic r:id="rId23"/>
      <p:boldItalic r:id="rId24"/>
    </p:embeddedFont>
    <p:embeddedFont>
      <p:font typeface="Merriweather"/>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Levi Coope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Merriweather-bold.fntdata"/><Relationship Id="rId25" Type="http://schemas.openxmlformats.org/officeDocument/2006/relationships/font" Target="fonts/Merriweather-regular.fntdata"/><Relationship Id="rId28" Type="http://schemas.openxmlformats.org/officeDocument/2006/relationships/font" Target="fonts/Merriweather-boldItalic.fntdata"/><Relationship Id="rId27" Type="http://schemas.openxmlformats.org/officeDocument/2006/relationships/font" Target="fonts/Merriweather-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regular.fntdata"/><Relationship Id="rId16" Type="http://schemas.openxmlformats.org/officeDocument/2006/relationships/slide" Target="slides/slide10.xml"/><Relationship Id="rId19" Type="http://schemas.openxmlformats.org/officeDocument/2006/relationships/font" Target="fonts/Roboto-italic.fntdata"/><Relationship Id="rId18" Type="http://schemas.openxmlformats.org/officeDocument/2006/relationships/font" Target="fonts/Roboto-bold.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11-14T17:58:28.462">
    <p:pos x="6000" y="0"/>
    <p:text>yall ever heard of the elephant that died on campus</p:text>
  </p:cm>
</p:cmLst>
</file>

<file path=ppt/media/image1.pn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a2e1b003e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a2e1b003e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a2d1b10c5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a2d1b10c5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Can someone tell me what these pictures have in common?</a:t>
            </a:r>
            <a:endParaRPr/>
          </a:p>
          <a:p>
            <a:pPr indent="0" lvl="0" marL="0" rtl="0" algn="l">
              <a:spcBef>
                <a:spcPts val="0"/>
              </a:spcBef>
              <a:spcAft>
                <a:spcPts val="0"/>
              </a:spcAft>
              <a:buNone/>
            </a:pPr>
            <a:r>
              <a:rPr lang="en"/>
              <a:t>That’s right, they’re both iconic niche Calvin Landmarks – the cheese and the only cola machine</a:t>
            </a:r>
            <a:endParaRPr/>
          </a:p>
          <a:p>
            <a:pPr indent="0" lvl="0" marL="0" rtl="0" algn="l">
              <a:spcBef>
                <a:spcPts val="0"/>
              </a:spcBef>
              <a:spcAft>
                <a:spcPts val="0"/>
              </a:spcAft>
              <a:buNone/>
            </a:pPr>
            <a:r>
              <a:rPr lang="en"/>
              <a:t>But they’re both in out of the way lesser known places, so in order to bring more people to see the many </a:t>
            </a:r>
            <a:r>
              <a:rPr lang="en"/>
              <a:t>interesting/unique</a:t>
            </a:r>
            <a:r>
              <a:rPr lang="en"/>
              <a:t> places that exist on campuses, we created wayfind.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a27f48af06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a27f48af06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1F2328"/>
                </a:solidFill>
              </a:rPr>
              <a:t>Wayfind is a Calvin geocaching and collectathon app that transforms campus into an interactive adventure. Students can explore by collecting virtual tokens at GPS locations tied to landmarks, buildings, and hidden spots. They find these tokens through solving puzzles and following clues. Users will create their own custom scavenger hunts, allowing the community to design challenges for others and share unique experiences. A map-based interface, digital gallery (“Calvin-dex”), and rewards such as badges, streaks, and leaderboards will encourage discovery, problem-solving, and friendly competition.</a:t>
            </a:r>
            <a:endParaRPr sz="1200">
              <a:solidFill>
                <a:srgbClr val="1F2328"/>
              </a:solidFill>
            </a:endParaRPr>
          </a:p>
          <a:p>
            <a:pPr indent="0" lvl="0" marL="0" rtl="0" algn="l">
              <a:lnSpc>
                <a:spcPct val="115000"/>
              </a:lnSpc>
              <a:spcBef>
                <a:spcPts val="1200"/>
              </a:spcBef>
              <a:spcAft>
                <a:spcPts val="0"/>
              </a:spcAft>
              <a:buNone/>
            </a:pPr>
            <a:r>
              <a:rPr lang="en" sz="1200">
                <a:solidFill>
                  <a:srgbClr val="1F2328"/>
                </a:solidFill>
              </a:rPr>
              <a:t>While apps like Pokémon GO or general geocaching platforms provide broad, global experiences, they lack customization for local environments and persistent community engagement. Traditional scavenger hunt apps often offer only one-off experiences. Our app fills this gap by combining location-based gameplay, puzzle-solving, and community-generated content tailored to campus life. Beyond Calvin, the platform could scale to schools, museums, and local communities, supporting orientation activities, tourism, and interactive cultural events.</a:t>
            </a:r>
            <a:endParaRPr sz="1200">
              <a:solidFill>
                <a:srgbClr val="1F2328"/>
              </a:solidFill>
            </a:endParaRPr>
          </a:p>
          <a:p>
            <a:pPr indent="0" lvl="0" marL="0" rtl="0" algn="l">
              <a:lnSpc>
                <a:spcPct val="115000"/>
              </a:lnSpc>
              <a:spcBef>
                <a:spcPts val="1200"/>
              </a:spcBef>
              <a:spcAft>
                <a:spcPts val="1200"/>
              </a:spcAft>
              <a:buClr>
                <a:schemeClr val="dk1"/>
              </a:buClr>
              <a:buSzPts val="1100"/>
              <a:buFont typeface="Arial"/>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a27f48af06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a27f48af06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Kwame</a:t>
            </a:r>
            <a:endParaRPr/>
          </a:p>
          <a:p>
            <a:pPr indent="0" lvl="0" marL="0" rtl="0" algn="l">
              <a:spcBef>
                <a:spcPts val="0"/>
              </a:spcBef>
              <a:spcAft>
                <a:spcPts val="0"/>
              </a:spcAft>
              <a:buNone/>
            </a:pPr>
            <a:r>
              <a:rPr lang="en"/>
              <a:t>Talk about the definitions of the 4 components and a bit about their relationships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a27f48af06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a27f48af06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a27f48af06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a27f48af06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90cc4e6f2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90cc4e6f2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Levi</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a27f48af06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a27f48af06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Note complexity, be quick, don’t hover on this slide</a:t>
            </a:r>
            <a:endParaRPr/>
          </a:p>
          <a:p>
            <a:pPr indent="-298450" lvl="0" marL="457200" rtl="0" algn="l">
              <a:spcBef>
                <a:spcPts val="0"/>
              </a:spcBef>
              <a:spcAft>
                <a:spcPts val="0"/>
              </a:spcAft>
              <a:buSzPts val="1100"/>
              <a:buChar char="-"/>
            </a:pPr>
            <a:r>
              <a:rPr lang="en"/>
              <a:t>Mention join tables Completed Adventure/AdventureInProgress</a:t>
            </a:r>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a27f48af06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a27f48af06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comments" Target="../comments/comment1.xml"/><Relationship Id="rId4" Type="http://schemas.openxmlformats.org/officeDocument/2006/relationships/image" Target="../media/image4.png"/><Relationship Id="rId5"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7.xml"/><Relationship Id="rId6" Type="http://schemas.openxmlformats.org/officeDocument/2006/relationships/slide" Target="/ppt/slid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WayFind</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Jacob Foote, Levi Cooper, Sebastian Grabill, Kwame Adubofour, Samuel Ntadom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Demonstration Outline (REMOVE BEFORE PRESENTING)</a:t>
            </a:r>
            <a:endParaRPr/>
          </a:p>
        </p:txBody>
      </p:sp>
      <p:sp>
        <p:nvSpPr>
          <p:cNvPr id="128" name="Google Shape;128;p22"/>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Demonstration</a:t>
            </a:r>
            <a:br>
              <a:rPr lang="en"/>
            </a:br>
            <a:r>
              <a:rPr lang="en"/>
              <a:t>- Demonstrate login</a:t>
            </a:r>
            <a:br>
              <a:rPr lang="en"/>
            </a:br>
            <a:r>
              <a:rPr lang="en"/>
              <a:t>- Navigate to profile</a:t>
            </a:r>
            <a:br>
              <a:rPr lang="en"/>
            </a:br>
            <a:r>
              <a:rPr lang="en"/>
              <a:t>	- Discuss profile user stories and future implementation</a:t>
            </a:r>
            <a:br>
              <a:rPr lang="en"/>
            </a:br>
            <a:r>
              <a:rPr lang="en"/>
              <a:t>- Navigate to home page</a:t>
            </a:r>
            <a:br>
              <a:rPr lang="en"/>
            </a:br>
            <a:r>
              <a:rPr lang="en"/>
              <a:t>	- Discuss database/azure web service </a:t>
            </a:r>
            <a:br>
              <a:rPr lang="en"/>
            </a:br>
            <a:r>
              <a:rPr lang="en"/>
              <a:t>		- (make sure app is loaded before presenting since fetch takes a while)</a:t>
            </a:r>
            <a:br>
              <a:rPr lang="en"/>
            </a:br>
            <a:r>
              <a:rPr lang="en"/>
              <a:t>	- Discuss database schema</a:t>
            </a:r>
            <a:br>
              <a:rPr lang="en"/>
            </a:br>
            <a:r>
              <a:rPr lang="en"/>
              <a:t>		- Note join tables</a:t>
            </a:r>
            <a:br>
              <a:rPr lang="en"/>
            </a:br>
            <a:r>
              <a:rPr lang="en"/>
              <a:t>- Navigate to create page</a:t>
            </a:r>
            <a:br>
              <a:rPr lang="en"/>
            </a:br>
            <a:r>
              <a:rPr lang="en"/>
              <a:t>	- Discuss future implementations -&gt; go back to slides </a:t>
            </a:r>
            <a:endParaRPr/>
          </a:p>
          <a:p>
            <a:pPr indent="0" lvl="0" marL="0" rtl="0" algn="l">
              <a:spcBef>
                <a:spcPts val="1200"/>
              </a:spcBef>
              <a:spcAft>
                <a:spcPts val="0"/>
              </a:spcAft>
              <a:buNone/>
            </a:pPr>
            <a:r>
              <a:rPr lang="en"/>
              <a:t>	- Create region takes you to map page then talk about map and regions</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4"/>
          <p:cNvPicPr preferRelativeResize="0"/>
          <p:nvPr/>
        </p:nvPicPr>
        <p:blipFill>
          <a:blip r:embed="rId4">
            <a:alphaModFix/>
          </a:blip>
          <a:stretch>
            <a:fillRect/>
          </a:stretch>
        </p:blipFill>
        <p:spPr>
          <a:xfrm>
            <a:off x="4993850" y="137138"/>
            <a:ext cx="3659525" cy="4869226"/>
          </a:xfrm>
          <a:prstGeom prst="rect">
            <a:avLst/>
          </a:prstGeom>
          <a:noFill/>
          <a:ln>
            <a:noFill/>
          </a:ln>
        </p:spPr>
      </p:pic>
      <p:pic>
        <p:nvPicPr>
          <p:cNvPr id="71" name="Google Shape;71;p14"/>
          <p:cNvPicPr preferRelativeResize="0"/>
          <p:nvPr/>
        </p:nvPicPr>
        <p:blipFill>
          <a:blip r:embed="rId5">
            <a:alphaModFix/>
          </a:blip>
          <a:stretch>
            <a:fillRect/>
          </a:stretch>
        </p:blipFill>
        <p:spPr>
          <a:xfrm>
            <a:off x="266624" y="132063"/>
            <a:ext cx="3659524" cy="487936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Vision</a:t>
            </a:r>
            <a:endParaRPr/>
          </a:p>
        </p:txBody>
      </p:sp>
      <p:sp>
        <p:nvSpPr>
          <p:cNvPr id="77" name="Google Shape;77;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336550" lvl="0" marL="457200" rtl="0" algn="l">
              <a:spcBef>
                <a:spcPts val="0"/>
              </a:spcBef>
              <a:spcAft>
                <a:spcPts val="0"/>
              </a:spcAft>
              <a:buSzPts val="1700"/>
              <a:buChar char="●"/>
            </a:pPr>
            <a:r>
              <a:rPr lang="en" sz="1700"/>
              <a:t>Vision Statement</a:t>
            </a:r>
            <a:endParaRPr sz="1700"/>
          </a:p>
          <a:p>
            <a:pPr indent="-323850" lvl="1" marL="914400" rtl="0" algn="l">
              <a:spcBef>
                <a:spcPts val="0"/>
              </a:spcBef>
              <a:spcAft>
                <a:spcPts val="0"/>
              </a:spcAft>
              <a:buSzPts val="1500"/>
              <a:buChar char="○"/>
            </a:pPr>
            <a:r>
              <a:rPr lang="en" sz="1500"/>
              <a:t>Geocaching and collectathon app</a:t>
            </a:r>
            <a:endParaRPr sz="1500"/>
          </a:p>
          <a:p>
            <a:pPr indent="-323850" lvl="1" marL="914400" rtl="0" algn="l">
              <a:spcBef>
                <a:spcPts val="0"/>
              </a:spcBef>
              <a:spcAft>
                <a:spcPts val="0"/>
              </a:spcAft>
              <a:buSzPts val="1500"/>
              <a:buChar char="○"/>
            </a:pPr>
            <a:r>
              <a:rPr lang="en" sz="1500"/>
              <a:t>Transforms campus into an interactive adventure</a:t>
            </a:r>
            <a:endParaRPr sz="1500"/>
          </a:p>
          <a:p>
            <a:pPr indent="-323850" lvl="1" marL="914400" rtl="0" algn="l">
              <a:spcBef>
                <a:spcPts val="0"/>
              </a:spcBef>
              <a:spcAft>
                <a:spcPts val="0"/>
              </a:spcAft>
              <a:buSzPts val="1500"/>
              <a:buChar char="○"/>
            </a:pPr>
            <a:r>
              <a:rPr lang="en" sz="1500"/>
              <a:t>Encourage exploration and discovery</a:t>
            </a:r>
            <a:endParaRPr sz="1500"/>
          </a:p>
          <a:p>
            <a:pPr indent="-323850" lvl="1" marL="914400" rtl="0" algn="l">
              <a:spcBef>
                <a:spcPts val="0"/>
              </a:spcBef>
              <a:spcAft>
                <a:spcPts val="0"/>
              </a:spcAft>
              <a:buSzPts val="1500"/>
              <a:buChar char="○"/>
            </a:pPr>
            <a:r>
              <a:rPr lang="en" sz="1500"/>
              <a:t>Collect tokens and badges</a:t>
            </a:r>
            <a:endParaRPr sz="1500"/>
          </a:p>
          <a:p>
            <a:pPr indent="-323850" lvl="1" marL="914400" rtl="0" algn="l">
              <a:spcBef>
                <a:spcPts val="0"/>
              </a:spcBef>
              <a:spcAft>
                <a:spcPts val="0"/>
              </a:spcAft>
              <a:buSzPts val="1500"/>
              <a:buChar char="○"/>
            </a:pPr>
            <a:r>
              <a:rPr lang="en" sz="1500"/>
              <a:t>Compete with other students</a:t>
            </a:r>
            <a:endParaRPr sz="1500"/>
          </a:p>
          <a:p>
            <a:pPr indent="-336550" lvl="0" marL="457200" rtl="0" algn="l">
              <a:spcBef>
                <a:spcPts val="0"/>
              </a:spcBef>
              <a:spcAft>
                <a:spcPts val="0"/>
              </a:spcAft>
              <a:buSzPts val="1700"/>
              <a:buChar char="●"/>
            </a:pPr>
            <a:r>
              <a:rPr lang="en" sz="1700"/>
              <a:t>Broad Vision goals</a:t>
            </a:r>
            <a:endParaRPr sz="1700"/>
          </a:p>
          <a:p>
            <a:pPr indent="-323850" lvl="1" marL="914400" rtl="0" algn="l">
              <a:spcBef>
                <a:spcPts val="0"/>
              </a:spcBef>
              <a:spcAft>
                <a:spcPts val="0"/>
              </a:spcAft>
              <a:buSzPts val="1500"/>
              <a:buChar char="○"/>
            </a:pPr>
            <a:r>
              <a:rPr lang="en" sz="1500"/>
              <a:t>Personalizable and customized </a:t>
            </a:r>
            <a:r>
              <a:rPr lang="en" sz="1500"/>
              <a:t>experiences</a:t>
            </a:r>
            <a:endParaRPr sz="1500"/>
          </a:p>
          <a:p>
            <a:pPr indent="-323850" lvl="1" marL="914400" rtl="0" algn="l">
              <a:spcBef>
                <a:spcPts val="0"/>
              </a:spcBef>
              <a:spcAft>
                <a:spcPts val="0"/>
              </a:spcAft>
              <a:buSzPts val="1500"/>
              <a:buChar char="○"/>
            </a:pPr>
            <a:r>
              <a:rPr lang="en" sz="1500"/>
              <a:t>Provide communities with personalized orientation activities</a:t>
            </a:r>
            <a:endParaRPr sz="1500"/>
          </a:p>
          <a:p>
            <a:pPr indent="-323850" lvl="1" marL="914400" rtl="0" algn="l">
              <a:spcBef>
                <a:spcPts val="0"/>
              </a:spcBef>
              <a:spcAft>
                <a:spcPts val="0"/>
              </a:spcAft>
              <a:buSzPts val="1500"/>
              <a:buChar char="○"/>
            </a:pPr>
            <a:r>
              <a:rPr lang="en" sz="1500"/>
              <a:t>Provide plentiful and accessible puzzles</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Analysis &amp; Design</a:t>
            </a:r>
            <a:endParaRPr/>
          </a:p>
        </p:txBody>
      </p:sp>
      <p:pic>
        <p:nvPicPr>
          <p:cNvPr id="83" name="Google Shape;83;p16" title="Domain Model.jpeg"/>
          <p:cNvPicPr preferRelativeResize="0"/>
          <p:nvPr/>
        </p:nvPicPr>
        <p:blipFill>
          <a:blip r:embed="rId3">
            <a:alphaModFix/>
          </a:blip>
          <a:stretch>
            <a:fillRect/>
          </a:stretch>
        </p:blipFill>
        <p:spPr>
          <a:xfrm>
            <a:off x="4644525" y="227550"/>
            <a:ext cx="4241875" cy="46883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Status Report</a:t>
            </a:r>
            <a:endParaRPr/>
          </a:p>
        </p:txBody>
      </p:sp>
      <p:sp>
        <p:nvSpPr>
          <p:cNvPr id="89" name="Google Shape;89;p17"/>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Completed</a:t>
            </a:r>
            <a:endParaRPr/>
          </a:p>
          <a:p>
            <a:pPr indent="-311150" lvl="0" marL="457200" rtl="0" algn="l">
              <a:spcBef>
                <a:spcPts val="1200"/>
              </a:spcBef>
              <a:spcAft>
                <a:spcPts val="0"/>
              </a:spcAft>
              <a:buSzPts val="1300"/>
              <a:buChar char="●"/>
            </a:pPr>
            <a:r>
              <a:rPr lang="en"/>
              <a:t>Pages</a:t>
            </a:r>
            <a:endParaRPr/>
          </a:p>
          <a:p>
            <a:pPr indent="-298450" lvl="1" marL="914400" rtl="0" algn="l">
              <a:spcBef>
                <a:spcPts val="0"/>
              </a:spcBef>
              <a:spcAft>
                <a:spcPts val="0"/>
              </a:spcAft>
              <a:buSzPts val="1100"/>
              <a:buChar char="○"/>
            </a:pPr>
            <a:r>
              <a:rPr lang="en"/>
              <a:t>Login</a:t>
            </a:r>
            <a:endParaRPr/>
          </a:p>
          <a:p>
            <a:pPr indent="-298450" lvl="1" marL="914400" rtl="0" algn="l">
              <a:spcBef>
                <a:spcPts val="0"/>
              </a:spcBef>
              <a:spcAft>
                <a:spcPts val="0"/>
              </a:spcAft>
              <a:buSzPts val="1100"/>
              <a:buChar char="○"/>
            </a:pPr>
            <a:r>
              <a:rPr lang="en"/>
              <a:t>Home</a:t>
            </a:r>
            <a:endParaRPr/>
          </a:p>
          <a:p>
            <a:pPr indent="-298450" lvl="1" marL="914400" rtl="0" algn="l">
              <a:spcBef>
                <a:spcPts val="0"/>
              </a:spcBef>
              <a:spcAft>
                <a:spcPts val="0"/>
              </a:spcAft>
              <a:buSzPts val="1100"/>
              <a:buChar char="○"/>
            </a:pPr>
            <a:r>
              <a:rPr lang="en"/>
              <a:t>Map</a:t>
            </a:r>
            <a:endParaRPr/>
          </a:p>
          <a:p>
            <a:pPr indent="-298450" lvl="1" marL="914400" rtl="0" algn="l">
              <a:spcBef>
                <a:spcPts val="0"/>
              </a:spcBef>
              <a:spcAft>
                <a:spcPts val="0"/>
              </a:spcAft>
              <a:buSzPts val="1100"/>
              <a:buChar char="○"/>
            </a:pPr>
            <a:r>
              <a:rPr lang="en"/>
              <a:t>Profile</a:t>
            </a:r>
            <a:endParaRPr/>
          </a:p>
          <a:p>
            <a:pPr indent="-311150" lvl="0" marL="457200" rtl="0" algn="l">
              <a:spcBef>
                <a:spcPts val="0"/>
              </a:spcBef>
              <a:spcAft>
                <a:spcPts val="0"/>
              </a:spcAft>
              <a:buSzPts val="1300"/>
              <a:buChar char="●"/>
            </a:pPr>
            <a:r>
              <a:rPr lang="en"/>
              <a:t>Features</a:t>
            </a:r>
            <a:endParaRPr/>
          </a:p>
          <a:p>
            <a:pPr indent="-298450" lvl="1" marL="914400" rtl="0" algn="l">
              <a:spcBef>
                <a:spcPts val="0"/>
              </a:spcBef>
              <a:spcAft>
                <a:spcPts val="0"/>
              </a:spcAft>
              <a:buSzPts val="1100"/>
              <a:buChar char="○"/>
            </a:pPr>
            <a:r>
              <a:rPr lang="en"/>
              <a:t>View Adventures</a:t>
            </a:r>
            <a:endParaRPr/>
          </a:p>
          <a:p>
            <a:pPr indent="-298450" lvl="1" marL="914400" rtl="0" algn="l">
              <a:spcBef>
                <a:spcPts val="0"/>
              </a:spcBef>
              <a:spcAft>
                <a:spcPts val="0"/>
              </a:spcAft>
              <a:buSzPts val="1100"/>
              <a:buChar char="○"/>
            </a:pPr>
            <a:r>
              <a:rPr lang="en"/>
              <a:t>View Profile</a:t>
            </a:r>
            <a:endParaRPr/>
          </a:p>
          <a:p>
            <a:pPr indent="-298450" lvl="1" marL="914400" rtl="0" algn="l">
              <a:spcBef>
                <a:spcPts val="0"/>
              </a:spcBef>
              <a:spcAft>
                <a:spcPts val="0"/>
              </a:spcAft>
              <a:buSzPts val="1100"/>
              <a:buChar char="○"/>
            </a:pPr>
            <a:r>
              <a:rPr lang="en"/>
              <a:t>Postgresql</a:t>
            </a:r>
            <a:r>
              <a:rPr lang="en"/>
              <a:t> Database</a:t>
            </a:r>
            <a:endParaRPr/>
          </a:p>
          <a:p>
            <a:pPr indent="-298450" lvl="1" marL="914400" rtl="0" algn="l">
              <a:spcBef>
                <a:spcPts val="0"/>
              </a:spcBef>
              <a:spcAft>
                <a:spcPts val="0"/>
              </a:spcAft>
              <a:buSzPts val="1100"/>
              <a:buChar char="○"/>
            </a:pPr>
            <a:r>
              <a:rPr lang="en"/>
              <a:t>Azure Web Service (almost)</a:t>
            </a:r>
            <a:endParaRPr/>
          </a:p>
          <a:p>
            <a:pPr indent="-298450" lvl="1" marL="914400" rtl="0" algn="l">
              <a:spcBef>
                <a:spcPts val="0"/>
              </a:spcBef>
              <a:spcAft>
                <a:spcPts val="0"/>
              </a:spcAft>
              <a:buSzPts val="1100"/>
              <a:buChar char="○"/>
            </a:pPr>
            <a:r>
              <a:rPr lang="en"/>
              <a:t>Map Integration</a:t>
            </a:r>
            <a:endParaRPr/>
          </a:p>
        </p:txBody>
      </p:sp>
      <p:sp>
        <p:nvSpPr>
          <p:cNvPr id="90" name="Google Shape;90;p17"/>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Not Completed</a:t>
            </a:r>
            <a:endParaRPr/>
          </a:p>
          <a:p>
            <a:pPr indent="-311150" lvl="0" marL="457200" rtl="0" algn="l">
              <a:spcBef>
                <a:spcPts val="1200"/>
              </a:spcBef>
              <a:spcAft>
                <a:spcPts val="0"/>
              </a:spcAft>
              <a:buSzPts val="1300"/>
              <a:buChar char="●"/>
            </a:pPr>
            <a:r>
              <a:rPr lang="en"/>
              <a:t>Pages</a:t>
            </a:r>
            <a:endParaRPr/>
          </a:p>
          <a:p>
            <a:pPr indent="-298450" lvl="1" marL="914400" rtl="0" algn="l">
              <a:spcBef>
                <a:spcPts val="0"/>
              </a:spcBef>
              <a:spcAft>
                <a:spcPts val="0"/>
              </a:spcAft>
              <a:buSzPts val="1100"/>
              <a:buChar char="○"/>
            </a:pPr>
            <a:r>
              <a:rPr lang="en"/>
              <a:t>Create Region/Adventure</a:t>
            </a:r>
            <a:endParaRPr/>
          </a:p>
          <a:p>
            <a:pPr indent="-298450" lvl="1" marL="914400" rtl="0" algn="l">
              <a:spcBef>
                <a:spcPts val="0"/>
              </a:spcBef>
              <a:spcAft>
                <a:spcPts val="0"/>
              </a:spcAft>
              <a:buSzPts val="1100"/>
              <a:buChar char="○"/>
            </a:pPr>
            <a:r>
              <a:rPr lang="en"/>
              <a:t>Adventure In Progress</a:t>
            </a:r>
            <a:endParaRPr/>
          </a:p>
          <a:p>
            <a:pPr indent="-311150" lvl="0" marL="457200" rtl="0" algn="l">
              <a:spcBef>
                <a:spcPts val="0"/>
              </a:spcBef>
              <a:spcAft>
                <a:spcPts val="0"/>
              </a:spcAft>
              <a:buSzPts val="1300"/>
              <a:buChar char="●"/>
            </a:pPr>
            <a:r>
              <a:rPr lang="en"/>
              <a:t>Creation</a:t>
            </a:r>
            <a:endParaRPr/>
          </a:p>
          <a:p>
            <a:pPr indent="-298450" lvl="1" marL="914400" rtl="0" algn="l">
              <a:spcBef>
                <a:spcPts val="0"/>
              </a:spcBef>
              <a:spcAft>
                <a:spcPts val="0"/>
              </a:spcAft>
              <a:buSzPts val="1100"/>
              <a:buChar char="○"/>
            </a:pPr>
            <a:r>
              <a:rPr lang="en"/>
              <a:t>Create Region</a:t>
            </a:r>
            <a:endParaRPr/>
          </a:p>
          <a:p>
            <a:pPr indent="-298450" lvl="1" marL="914400" rtl="0" algn="l">
              <a:spcBef>
                <a:spcPts val="0"/>
              </a:spcBef>
              <a:spcAft>
                <a:spcPts val="0"/>
              </a:spcAft>
              <a:buSzPts val="1100"/>
              <a:buChar char="○"/>
            </a:pPr>
            <a:r>
              <a:rPr lang="en"/>
              <a:t>Create Adventure</a:t>
            </a:r>
            <a:endParaRPr/>
          </a:p>
          <a:p>
            <a:pPr indent="-311150" lvl="0" marL="457200" rtl="0" algn="l">
              <a:spcBef>
                <a:spcPts val="0"/>
              </a:spcBef>
              <a:spcAft>
                <a:spcPts val="0"/>
              </a:spcAft>
              <a:buSzPts val="1300"/>
              <a:buChar char="●"/>
            </a:pPr>
            <a:r>
              <a:rPr lang="en"/>
              <a:t>Features</a:t>
            </a:r>
            <a:endParaRPr/>
          </a:p>
          <a:p>
            <a:pPr indent="-298450" lvl="1" marL="914400" rtl="0" algn="l">
              <a:spcBef>
                <a:spcPts val="0"/>
              </a:spcBef>
              <a:spcAft>
                <a:spcPts val="0"/>
              </a:spcAft>
              <a:buSzPts val="1100"/>
              <a:buChar char="○"/>
            </a:pPr>
            <a:r>
              <a:rPr lang="en"/>
              <a:t>Playing Adventure</a:t>
            </a:r>
            <a:endParaRPr/>
          </a:p>
          <a:p>
            <a:pPr indent="-298450" lvl="1" marL="914400" rtl="0" algn="l">
              <a:spcBef>
                <a:spcPts val="0"/>
              </a:spcBef>
              <a:spcAft>
                <a:spcPts val="0"/>
              </a:spcAft>
              <a:buSzPts val="1100"/>
              <a:buChar char="○"/>
            </a:pPr>
            <a:r>
              <a:rPr lang="en"/>
              <a:t>Azure Fetches</a:t>
            </a:r>
            <a:endParaRPr/>
          </a:p>
          <a:p>
            <a:pPr indent="-298450" lvl="1" marL="914400" rtl="0" algn="l">
              <a:spcBef>
                <a:spcPts val="0"/>
              </a:spcBef>
              <a:spcAft>
                <a:spcPts val="0"/>
              </a:spcAft>
              <a:buSzPts val="1100"/>
              <a:buChar char="○"/>
            </a:pPr>
            <a:r>
              <a:rPr lang="en"/>
              <a:t>Updating Profile/Adventure/Region</a:t>
            </a:r>
            <a:endParaRPr/>
          </a:p>
          <a:p>
            <a:pPr indent="-298450" lvl="1" marL="914400" rtl="0" algn="l">
              <a:spcBef>
                <a:spcPts val="0"/>
              </a:spcBef>
              <a:spcAft>
                <a:spcPts val="0"/>
              </a:spcAft>
              <a:buSzPts val="1100"/>
              <a:buChar char="○"/>
            </a:pPr>
            <a:r>
              <a:rPr lang="en"/>
              <a:t>Authentication &amp; Security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Questions</a:t>
            </a:r>
            <a:endParaRPr/>
          </a:p>
        </p:txBody>
      </p:sp>
      <p:sp>
        <p:nvSpPr>
          <p:cNvPr id="96" name="Google Shape;96;p1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Links to previous slides</a:t>
            </a:r>
            <a:endParaRPr/>
          </a:p>
          <a:p>
            <a:pPr indent="-311150" lvl="0" marL="457200" rtl="0" algn="l">
              <a:spcBef>
                <a:spcPts val="1200"/>
              </a:spcBef>
              <a:spcAft>
                <a:spcPts val="0"/>
              </a:spcAft>
              <a:buSzPts val="1300"/>
              <a:buChar char="●"/>
            </a:pPr>
            <a:r>
              <a:rPr lang="en" u="sng">
                <a:solidFill>
                  <a:schemeClr val="hlink"/>
                </a:solidFill>
                <a:hlinkClick action="ppaction://hlinksldjump" r:id="rId3"/>
              </a:rPr>
              <a:t>Vision</a:t>
            </a:r>
            <a:endParaRPr/>
          </a:p>
          <a:p>
            <a:pPr indent="-311150" lvl="0" marL="457200" rtl="0" algn="l">
              <a:spcBef>
                <a:spcPts val="0"/>
              </a:spcBef>
              <a:spcAft>
                <a:spcPts val="0"/>
              </a:spcAft>
              <a:buSzPts val="1300"/>
              <a:buChar char="●"/>
            </a:pPr>
            <a:r>
              <a:rPr lang="en" u="sng">
                <a:solidFill>
                  <a:schemeClr val="hlink"/>
                </a:solidFill>
                <a:hlinkClick action="ppaction://hlinksldjump" r:id="rId4"/>
              </a:rPr>
              <a:t>Domain Model</a:t>
            </a:r>
            <a:endParaRPr/>
          </a:p>
          <a:p>
            <a:pPr indent="-311150" lvl="0" marL="457200" rtl="0" algn="l">
              <a:spcBef>
                <a:spcPts val="0"/>
              </a:spcBef>
              <a:spcAft>
                <a:spcPts val="0"/>
              </a:spcAft>
              <a:buSzPts val="1300"/>
              <a:buChar char="●"/>
            </a:pPr>
            <a:r>
              <a:rPr lang="en" u="sng">
                <a:solidFill>
                  <a:schemeClr val="hlink"/>
                </a:solidFill>
                <a:hlinkClick action="ppaction://hlinksldjump" r:id="rId5"/>
              </a:rPr>
              <a:t>UI Model</a:t>
            </a:r>
            <a:endParaRPr/>
          </a:p>
          <a:p>
            <a:pPr indent="-311150" lvl="0" marL="457200" rtl="0" algn="l">
              <a:spcBef>
                <a:spcPts val="0"/>
              </a:spcBef>
              <a:spcAft>
                <a:spcPts val="0"/>
              </a:spcAft>
              <a:buSzPts val="1300"/>
              <a:buChar char="●"/>
            </a:pPr>
            <a:r>
              <a:rPr lang="en" u="sng">
                <a:solidFill>
                  <a:schemeClr val="hlink"/>
                </a:solidFill>
                <a:hlinkClick action="ppaction://hlinksldjump" r:id="rId6"/>
              </a:rPr>
              <a:t>Status Report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Analysis &amp; Design</a:t>
            </a:r>
            <a:endParaRPr/>
          </a:p>
        </p:txBody>
      </p:sp>
      <p:pic>
        <p:nvPicPr>
          <p:cNvPr id="102" name="Google Shape;102;p19"/>
          <p:cNvPicPr preferRelativeResize="0"/>
          <p:nvPr/>
        </p:nvPicPr>
        <p:blipFill>
          <a:blip r:embed="rId3">
            <a:alphaModFix/>
          </a:blip>
          <a:stretch>
            <a:fillRect/>
          </a:stretch>
        </p:blipFill>
        <p:spPr>
          <a:xfrm>
            <a:off x="3211875" y="1094151"/>
            <a:ext cx="5124527" cy="3873500"/>
          </a:xfrm>
          <a:prstGeom prst="rect">
            <a:avLst/>
          </a:prstGeom>
          <a:noFill/>
          <a:ln>
            <a:noFill/>
          </a:ln>
        </p:spPr>
      </p:pic>
      <p:sp>
        <p:nvSpPr>
          <p:cNvPr id="103" name="Google Shape;103;p19"/>
          <p:cNvSpPr txBox="1"/>
          <p:nvPr/>
        </p:nvSpPr>
        <p:spPr>
          <a:xfrm>
            <a:off x="3930338" y="668350"/>
            <a:ext cx="3687600" cy="47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Lato"/>
                <a:ea typeface="Lato"/>
                <a:cs typeface="Lato"/>
                <a:sym typeface="Lato"/>
              </a:rPr>
              <a:t>UI Model</a:t>
            </a:r>
            <a:endParaRPr sz="20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Information Systems Design</a:t>
            </a:r>
            <a:endParaRPr/>
          </a:p>
        </p:txBody>
      </p:sp>
      <p:sp>
        <p:nvSpPr>
          <p:cNvPr id="109" name="Google Shape;109;p2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0" name="Google Shape;110;p20"/>
          <p:cNvPicPr preferRelativeResize="0"/>
          <p:nvPr/>
        </p:nvPicPr>
        <p:blipFill>
          <a:blip r:embed="rId3">
            <a:alphaModFix/>
          </a:blip>
          <a:stretch>
            <a:fillRect/>
          </a:stretch>
        </p:blipFill>
        <p:spPr>
          <a:xfrm>
            <a:off x="257451" y="1307850"/>
            <a:ext cx="2650950" cy="2755776"/>
          </a:xfrm>
          <a:prstGeom prst="rect">
            <a:avLst/>
          </a:prstGeom>
          <a:noFill/>
          <a:ln>
            <a:noFill/>
          </a:ln>
        </p:spPr>
      </p:pic>
      <p:pic>
        <p:nvPicPr>
          <p:cNvPr id="111" name="Google Shape;111;p20"/>
          <p:cNvPicPr preferRelativeResize="0"/>
          <p:nvPr/>
        </p:nvPicPr>
        <p:blipFill rotWithShape="1">
          <a:blip r:embed="rId4">
            <a:alphaModFix/>
          </a:blip>
          <a:srcRect b="71272" l="0" r="0" t="0"/>
          <a:stretch/>
        </p:blipFill>
        <p:spPr>
          <a:xfrm>
            <a:off x="227550" y="4063625"/>
            <a:ext cx="2710750" cy="983250"/>
          </a:xfrm>
          <a:prstGeom prst="rect">
            <a:avLst/>
          </a:prstGeom>
          <a:noFill/>
          <a:ln>
            <a:noFill/>
          </a:ln>
        </p:spPr>
      </p:pic>
      <p:pic>
        <p:nvPicPr>
          <p:cNvPr id="112" name="Google Shape;112;p20"/>
          <p:cNvPicPr preferRelativeResize="0"/>
          <p:nvPr/>
        </p:nvPicPr>
        <p:blipFill rotWithShape="1">
          <a:blip r:embed="rId5">
            <a:alphaModFix/>
          </a:blip>
          <a:srcRect b="30637" l="0" r="0" t="0"/>
          <a:stretch/>
        </p:blipFill>
        <p:spPr>
          <a:xfrm>
            <a:off x="5649051" y="2170800"/>
            <a:ext cx="3331036" cy="2609575"/>
          </a:xfrm>
          <a:prstGeom prst="rect">
            <a:avLst/>
          </a:prstGeom>
          <a:noFill/>
          <a:ln>
            <a:noFill/>
          </a:ln>
        </p:spPr>
      </p:pic>
      <p:pic>
        <p:nvPicPr>
          <p:cNvPr id="113" name="Google Shape;113;p20"/>
          <p:cNvPicPr preferRelativeResize="0"/>
          <p:nvPr/>
        </p:nvPicPr>
        <p:blipFill rotWithShape="1">
          <a:blip r:embed="rId4">
            <a:alphaModFix/>
          </a:blip>
          <a:srcRect b="0" l="0" r="0" t="29408"/>
          <a:stretch/>
        </p:blipFill>
        <p:spPr>
          <a:xfrm>
            <a:off x="2938300" y="1307850"/>
            <a:ext cx="2710750" cy="2416050"/>
          </a:xfrm>
          <a:prstGeom prst="rect">
            <a:avLst/>
          </a:prstGeom>
          <a:noFill/>
          <a:ln>
            <a:noFill/>
          </a:ln>
        </p:spPr>
      </p:pic>
      <p:pic>
        <p:nvPicPr>
          <p:cNvPr id="114" name="Google Shape;114;p20"/>
          <p:cNvPicPr preferRelativeResize="0"/>
          <p:nvPr/>
        </p:nvPicPr>
        <p:blipFill rotWithShape="1">
          <a:blip r:embed="rId5">
            <a:alphaModFix/>
          </a:blip>
          <a:srcRect b="0" l="0" r="0" t="66281"/>
          <a:stretch/>
        </p:blipFill>
        <p:spPr>
          <a:xfrm>
            <a:off x="2906650" y="3723900"/>
            <a:ext cx="2774026" cy="1056466"/>
          </a:xfrm>
          <a:prstGeom prst="rect">
            <a:avLst/>
          </a:prstGeom>
          <a:noFill/>
          <a:ln>
            <a:noFill/>
          </a:ln>
        </p:spPr>
      </p:pic>
      <p:sp>
        <p:nvSpPr>
          <p:cNvPr id="115" name="Google Shape;115;p20"/>
          <p:cNvSpPr txBox="1"/>
          <p:nvPr/>
        </p:nvSpPr>
        <p:spPr>
          <a:xfrm>
            <a:off x="6217013" y="1567550"/>
            <a:ext cx="2195100" cy="47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Lato"/>
                <a:ea typeface="Lato"/>
                <a:cs typeface="Lato"/>
                <a:sym typeface="Lato"/>
              </a:rPr>
              <a:t>Join Tables</a:t>
            </a:r>
            <a:endParaRPr sz="20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User Stories</a:t>
            </a:r>
            <a:endParaRPr/>
          </a:p>
        </p:txBody>
      </p:sp>
      <p:sp>
        <p:nvSpPr>
          <p:cNvPr id="121" name="Google Shape;121;p21"/>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Current</a:t>
            </a:r>
            <a:endParaRPr/>
          </a:p>
          <a:p>
            <a:pPr indent="-311150" lvl="0" marL="457200" rtl="0" algn="l">
              <a:spcBef>
                <a:spcPts val="1200"/>
              </a:spcBef>
              <a:spcAft>
                <a:spcPts val="0"/>
              </a:spcAft>
              <a:buSzPts val="1300"/>
              <a:buChar char="●"/>
            </a:pPr>
            <a:r>
              <a:rPr lang="en"/>
              <a:t>Interactive Stories</a:t>
            </a:r>
            <a:endParaRPr/>
          </a:p>
          <a:p>
            <a:pPr indent="-298450" lvl="1" marL="914400" rtl="0" algn="l">
              <a:spcBef>
                <a:spcPts val="0"/>
              </a:spcBef>
              <a:spcAft>
                <a:spcPts val="0"/>
              </a:spcAft>
              <a:buSzPts val="1100"/>
              <a:buChar char="○"/>
            </a:pPr>
            <a:r>
              <a:rPr lang="en"/>
              <a:t>Search and play adventuress</a:t>
            </a:r>
            <a:endParaRPr/>
          </a:p>
          <a:p>
            <a:pPr indent="-298450" lvl="1" marL="914400" rtl="0" algn="l">
              <a:spcBef>
                <a:spcPts val="0"/>
              </a:spcBef>
              <a:spcAft>
                <a:spcPts val="0"/>
              </a:spcAft>
              <a:buSzPts val="1100"/>
              <a:buChar char="○"/>
            </a:pPr>
            <a:r>
              <a:rPr lang="en"/>
              <a:t>Create and view profile</a:t>
            </a:r>
            <a:endParaRPr/>
          </a:p>
          <a:p>
            <a:pPr indent="-311150" lvl="0" marL="457200" rtl="0" algn="l">
              <a:spcBef>
                <a:spcPts val="0"/>
              </a:spcBef>
              <a:spcAft>
                <a:spcPts val="0"/>
              </a:spcAft>
              <a:buSzPts val="1300"/>
              <a:buChar char="●"/>
            </a:pPr>
            <a:r>
              <a:rPr lang="en"/>
              <a:t>Creative Stories</a:t>
            </a:r>
            <a:endParaRPr/>
          </a:p>
          <a:p>
            <a:pPr indent="-298450" lvl="1" marL="914400" rtl="0" algn="l">
              <a:spcBef>
                <a:spcPts val="0"/>
              </a:spcBef>
              <a:spcAft>
                <a:spcPts val="0"/>
              </a:spcAft>
              <a:buSzPts val="1100"/>
              <a:buChar char="○"/>
            </a:pPr>
            <a:r>
              <a:rPr lang="en"/>
              <a:t>Create region</a:t>
            </a:r>
            <a:endParaRPr/>
          </a:p>
          <a:p>
            <a:pPr indent="-298450" lvl="2" marL="1371600" rtl="0" algn="l">
              <a:spcBef>
                <a:spcPts val="0"/>
              </a:spcBef>
              <a:spcAft>
                <a:spcPts val="0"/>
              </a:spcAft>
              <a:buSzPts val="1100"/>
              <a:buChar char="■"/>
            </a:pPr>
            <a:r>
              <a:rPr lang="en"/>
              <a:t>Add landmarks</a:t>
            </a:r>
            <a:endParaRPr/>
          </a:p>
          <a:p>
            <a:pPr indent="-298450" lvl="2" marL="1371600" rtl="0" algn="l">
              <a:spcBef>
                <a:spcPts val="0"/>
              </a:spcBef>
              <a:spcAft>
                <a:spcPts val="0"/>
              </a:spcAft>
              <a:buSzPts val="1100"/>
              <a:buChar char="■"/>
            </a:pPr>
            <a:r>
              <a:rPr lang="en"/>
              <a:t>Define “play area”</a:t>
            </a:r>
            <a:endParaRPr/>
          </a:p>
          <a:p>
            <a:pPr indent="-298450" lvl="1" marL="914400" rtl="0" algn="l">
              <a:spcBef>
                <a:spcPts val="0"/>
              </a:spcBef>
              <a:spcAft>
                <a:spcPts val="0"/>
              </a:spcAft>
              <a:buSzPts val="1100"/>
              <a:buChar char="○"/>
            </a:pPr>
            <a:r>
              <a:rPr lang="en"/>
              <a:t>Create adventure</a:t>
            </a:r>
            <a:endParaRPr/>
          </a:p>
          <a:p>
            <a:pPr indent="-298450" lvl="2" marL="1371600" rtl="0" algn="l">
              <a:spcBef>
                <a:spcPts val="0"/>
              </a:spcBef>
              <a:spcAft>
                <a:spcPts val="0"/>
              </a:spcAft>
              <a:buSzPts val="1100"/>
              <a:buChar char="■"/>
            </a:pPr>
            <a:r>
              <a:rPr lang="en"/>
              <a:t>Add tokens</a:t>
            </a:r>
            <a:endParaRPr/>
          </a:p>
          <a:p>
            <a:pPr indent="-298450" lvl="2" marL="1371600" rtl="0" algn="l">
              <a:spcBef>
                <a:spcPts val="0"/>
              </a:spcBef>
              <a:spcAft>
                <a:spcPts val="0"/>
              </a:spcAft>
              <a:buSzPts val="1100"/>
              <a:buChar char="■"/>
            </a:pPr>
            <a:r>
              <a:rPr lang="en"/>
              <a:t>Make hints</a:t>
            </a:r>
            <a:endParaRPr/>
          </a:p>
          <a:p>
            <a:pPr indent="-298450" lvl="2" marL="1371600" rtl="0" algn="l">
              <a:spcBef>
                <a:spcPts val="0"/>
              </a:spcBef>
              <a:spcAft>
                <a:spcPts val="0"/>
              </a:spcAft>
              <a:buSzPts val="1100"/>
              <a:buChar char="■"/>
            </a:pPr>
            <a:r>
              <a:rPr lang="en"/>
              <a:t>Define sequencing</a:t>
            </a:r>
            <a:endParaRPr/>
          </a:p>
        </p:txBody>
      </p:sp>
      <p:sp>
        <p:nvSpPr>
          <p:cNvPr id="122" name="Google Shape;122;p21"/>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Future</a:t>
            </a:r>
            <a:endParaRPr/>
          </a:p>
          <a:p>
            <a:pPr indent="-311150" lvl="0" marL="457200" rtl="0" algn="l">
              <a:spcBef>
                <a:spcPts val="1200"/>
              </a:spcBef>
              <a:spcAft>
                <a:spcPts val="0"/>
              </a:spcAft>
              <a:buSzPts val="1300"/>
              <a:buChar char="●"/>
            </a:pPr>
            <a:r>
              <a:rPr lang="en"/>
              <a:t>Interactive Stories</a:t>
            </a:r>
            <a:endParaRPr/>
          </a:p>
          <a:p>
            <a:pPr indent="-298450" lvl="1" marL="914400" rtl="0" algn="l">
              <a:spcBef>
                <a:spcPts val="0"/>
              </a:spcBef>
              <a:spcAft>
                <a:spcPts val="0"/>
              </a:spcAft>
              <a:buSzPts val="1100"/>
              <a:buChar char="○"/>
            </a:pPr>
            <a:r>
              <a:rPr lang="en"/>
              <a:t>View leaderboards</a:t>
            </a:r>
            <a:endParaRPr/>
          </a:p>
          <a:p>
            <a:pPr indent="-298450" lvl="1" marL="914400" rtl="0" algn="l">
              <a:spcBef>
                <a:spcPts val="0"/>
              </a:spcBef>
              <a:spcAft>
                <a:spcPts val="0"/>
              </a:spcAft>
              <a:buSzPts val="1100"/>
              <a:buChar char="○"/>
            </a:pPr>
            <a:r>
              <a:rPr lang="en"/>
              <a:t>Compare completion stats</a:t>
            </a:r>
            <a:endParaRPr/>
          </a:p>
          <a:p>
            <a:pPr indent="-298450" lvl="1" marL="914400" rtl="0" algn="l">
              <a:spcBef>
                <a:spcPts val="0"/>
              </a:spcBef>
              <a:spcAft>
                <a:spcPts val="0"/>
              </a:spcAft>
              <a:buSzPts val="1100"/>
              <a:buChar char="○"/>
            </a:pPr>
            <a:r>
              <a:rPr lang="en"/>
              <a:t>“Favorite” adventures</a:t>
            </a:r>
            <a:endParaRPr/>
          </a:p>
          <a:p>
            <a:pPr indent="-298450" lvl="1" marL="914400" rtl="0" algn="l">
              <a:spcBef>
                <a:spcPts val="0"/>
              </a:spcBef>
              <a:spcAft>
                <a:spcPts val="0"/>
              </a:spcAft>
              <a:buSzPts val="1100"/>
              <a:buChar char="○"/>
            </a:pPr>
            <a:r>
              <a:rPr lang="en"/>
              <a:t>“Upvote” regions</a:t>
            </a:r>
            <a:endParaRPr/>
          </a:p>
          <a:p>
            <a:pPr indent="-298450" lvl="1" marL="914400" rtl="0" algn="l">
              <a:spcBef>
                <a:spcPts val="0"/>
              </a:spcBef>
              <a:spcAft>
                <a:spcPts val="0"/>
              </a:spcAft>
              <a:buSzPts val="1100"/>
              <a:buChar char="○"/>
            </a:pPr>
            <a:r>
              <a:rPr lang="en"/>
              <a:t>Virtual pets?</a:t>
            </a:r>
            <a:endParaRPr/>
          </a:p>
          <a:p>
            <a:pPr indent="-311150" lvl="0" marL="457200" rtl="0" algn="l">
              <a:spcBef>
                <a:spcPts val="0"/>
              </a:spcBef>
              <a:spcAft>
                <a:spcPts val="0"/>
              </a:spcAft>
              <a:buSzPts val="1300"/>
              <a:buChar char="●"/>
            </a:pPr>
            <a:r>
              <a:rPr lang="en"/>
              <a:t>Creative Stories</a:t>
            </a:r>
            <a:endParaRPr/>
          </a:p>
          <a:p>
            <a:pPr indent="-298450" lvl="1" marL="914400" rtl="0" algn="l">
              <a:spcBef>
                <a:spcPts val="0"/>
              </a:spcBef>
              <a:spcAft>
                <a:spcPts val="0"/>
              </a:spcAft>
              <a:buSzPts val="1100"/>
              <a:buChar char="○"/>
            </a:pPr>
            <a:r>
              <a:rPr lang="en"/>
              <a:t>Scheduled Adventure</a:t>
            </a:r>
            <a:endParaRPr/>
          </a:p>
          <a:p>
            <a:pPr indent="-298450" lvl="2" marL="1371600" rtl="0" algn="l">
              <a:spcBef>
                <a:spcPts val="0"/>
              </a:spcBef>
              <a:spcAft>
                <a:spcPts val="0"/>
              </a:spcAft>
              <a:buSzPts val="1100"/>
              <a:buChar char="■"/>
            </a:pPr>
            <a:r>
              <a:rPr lang="en"/>
              <a:t>Set date</a:t>
            </a:r>
            <a:endParaRPr/>
          </a:p>
          <a:p>
            <a:pPr indent="-298450" lvl="2" marL="1371600" rtl="0" algn="l">
              <a:spcBef>
                <a:spcPts val="0"/>
              </a:spcBef>
              <a:spcAft>
                <a:spcPts val="0"/>
              </a:spcAft>
              <a:buSzPts val="1100"/>
              <a:buChar char="■"/>
            </a:pPr>
            <a:r>
              <a:rPr lang="en"/>
              <a:t>Set time</a:t>
            </a:r>
            <a:endParaRPr/>
          </a:p>
          <a:p>
            <a:pPr indent="-298450" lvl="2" marL="1371600" rtl="0" algn="l">
              <a:spcBef>
                <a:spcPts val="0"/>
              </a:spcBef>
              <a:spcAft>
                <a:spcPts val="0"/>
              </a:spcAft>
              <a:buSzPts val="1100"/>
              <a:buChar char="■"/>
            </a:pPr>
            <a:r>
              <a:rPr lang="en"/>
              <a:t>Limited participants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